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87" r:id="rId11"/>
    <p:sldId id="280" r:id="rId12"/>
    <p:sldId id="282" r:id="rId13"/>
    <p:sldId id="264" r:id="rId14"/>
    <p:sldId id="265" r:id="rId15"/>
    <p:sldId id="266" r:id="rId16"/>
    <p:sldId id="267" r:id="rId17"/>
    <p:sldId id="283" r:id="rId18"/>
    <p:sldId id="288" r:id="rId19"/>
    <p:sldId id="268" r:id="rId20"/>
    <p:sldId id="269" r:id="rId21"/>
    <p:sldId id="271" r:id="rId22"/>
    <p:sldId id="272" r:id="rId23"/>
    <p:sldId id="273" r:id="rId24"/>
    <p:sldId id="284" r:id="rId25"/>
    <p:sldId id="285" r:id="rId26"/>
    <p:sldId id="289" r:id="rId27"/>
    <p:sldId id="274" r:id="rId28"/>
    <p:sldId id="275" r:id="rId29"/>
    <p:sldId id="276" r:id="rId30"/>
    <p:sldId id="277" r:id="rId31"/>
    <p:sldId id="286" r:id="rId32"/>
    <p:sldId id="290" r:id="rId33"/>
    <p:sldId id="278" r:id="rId34"/>
    <p:sldId id="279" r:id="rId3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9E02690-41A0-4AA6-A812-238F8ADB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4DB6F54-F699-4768-BA39-2C44E8EFB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32B5-231F-46A3-9491-6AA70AADDD97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BFA4-CEF6-4ABA-A375-E11375C08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C9F8-D893-4BDD-BB61-1F9FCC3D0262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FC98-BD27-49F6-BE21-6F5E03792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AE9C-6E30-475A-BDF6-A014EEADB643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1E81-8171-4AA2-9FDA-7E5B61AA7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3E71-EF10-417B-B0B9-B58A995A16EC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93F2-62B6-4653-AE39-27399E84D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EB10-F507-4A96-9897-420A68B5CC2A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D0B0A-3EE7-40FF-A6ED-4F7B9061C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3DB3-9CB9-4C18-9A31-C05EDB37A8A1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57E-EEE3-4E1E-8AE3-8CC69FC8D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4936-4572-443B-9717-00116A94EC6B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0C9C-5204-4301-B2FD-22821BA4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291A-D9B3-46EC-93F9-A540C1EBB357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6ABC-A154-4046-B4C6-44EA31B7B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9685-E8B7-4F6D-89B7-05343B2A60D8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6F03-3A20-401A-AD49-455096822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B0CF-FA05-4A6D-BDAD-C79A60D2F957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0FE8-EAA8-43C5-B6FB-12AC8803F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D6B8-5B68-4C5B-8DE9-C85185AF9C1E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39A66-2F1A-4901-A1C2-9FE6A5679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47058-ACDF-4F26-9199-5C2C19E0C140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4AB3-C72F-4329-819D-0BC238DC7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fld id="{5AEB9C70-F78F-44A6-8FCB-73C1EB8973D4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6EDB0C28-4EBC-498C-AE7D-A4C346798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05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ellsalive.com/cam1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pages/frontline/shows/por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.davidson.edu/courses/movi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o.davidson.edu/courses/movi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292E2F-58FB-43A6-8471-986C8C949298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860CE-D399-4C78-8509-380B50EFEA4D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AP Ch 12</a:t>
            </a:r>
            <a:r>
              <a:rPr lang="en-US" smtClean="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Cell Cycle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Content Placeholder 5" descr="12_10-PlantCellMitosis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8229600" cy="289877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001DE6-3F2E-4B61-AE8D-A5CAE64BB053}" type="datetime1">
              <a:rPr lang="en-US" smtClean="0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01585-9935-4A55-85B0-6F847D0EC67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49FF4F-6CA9-4550-94CA-2320D42995F0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94032-C59F-4670-95D2-52F4B3D500AC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352800" cy="4606925"/>
          </a:xfrm>
        </p:spPr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Prokaryotes</a:t>
            </a:r>
            <a:r>
              <a:rPr lang="en-US" smtClean="0">
                <a:cs typeface="Times New Roman" pitchFamily="18" charset="0"/>
              </a:rPr>
              <a:t> → reproduce via </a:t>
            </a:r>
            <a:r>
              <a:rPr lang="en-US" u="sng" smtClean="0">
                <a:cs typeface="Times New Roman" pitchFamily="18" charset="0"/>
              </a:rPr>
              <a:t>binary fission</a:t>
            </a:r>
            <a:r>
              <a:rPr lang="en-US" smtClean="0">
                <a:cs typeface="Times New Roman" pitchFamily="18" charset="0"/>
              </a:rPr>
              <a:t> – double and divide, why so simple?</a:t>
            </a:r>
          </a:p>
          <a:p>
            <a:pPr eaLnBrk="1" hangingPunct="1"/>
            <a:endParaRPr lang="en-US" smtClean="0"/>
          </a:p>
        </p:txBody>
      </p:sp>
      <p:pic>
        <p:nvPicPr>
          <p:cNvPr id="121860" name="Picture 4" descr="12-10-BinaryFission-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1544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EA7A0D-FCE3-474F-80D9-A378C786C07E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85FE-0970-43A4-A39C-FC11538F3668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267200" cy="3657600"/>
          </a:xfrm>
        </p:spPr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Eukaryotes</a:t>
            </a:r>
            <a:r>
              <a:rPr lang="en-US" smtClean="0">
                <a:cs typeface="Times New Roman" pitchFamily="18" charset="0"/>
              </a:rPr>
              <a:t> → reproduce via </a:t>
            </a:r>
            <a:r>
              <a:rPr lang="en-US" u="sng" smtClean="0">
                <a:cs typeface="Times New Roman" pitchFamily="18" charset="0"/>
              </a:rPr>
              <a:t>cell division</a:t>
            </a:r>
            <a:r>
              <a:rPr lang="en-US" smtClean="0">
                <a:cs typeface="Times New Roman" pitchFamily="18" charset="0"/>
              </a:rPr>
              <a:t>, theory that binary fission evolved into cell division, look at p237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15365" name="Picture 6" descr="12_12-MitosisEvolution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638"/>
            <a:ext cx="3352800" cy="6583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DA9F4D-CB9B-4833-A1B9-48F17A2C74C0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74F15-984E-4228-BA3D-3B95F1CA724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486400" cy="457200"/>
          </a:xfrm>
        </p:spPr>
        <p:txBody>
          <a:bodyPr/>
          <a:lstStyle/>
          <a:p>
            <a:pPr algn="ctr" eaLnBrk="1" hangingPunct="1"/>
            <a:r>
              <a:rPr lang="en-US" sz="3200" b="1" u="sng" smtClean="0">
                <a:cs typeface="Times New Roman" pitchFamily="18" charset="0"/>
              </a:rPr>
              <a:t>Regulation of the Cell Cycle</a:t>
            </a:r>
            <a:r>
              <a:rPr lang="en-US" b="1" smtClean="0">
                <a:cs typeface="Times New Roman" pitchFamily="18" charset="0"/>
              </a:rPr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different cells divide at different rates, depends on the cell type, ex. skin vs. nerve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there are </a:t>
            </a:r>
            <a:r>
              <a:rPr lang="en-US" sz="2400" u="sng" smtClean="0">
                <a:cs typeface="Times New Roman" pitchFamily="18" charset="0"/>
              </a:rPr>
              <a:t>3 checkpoints</a:t>
            </a:r>
            <a:r>
              <a:rPr lang="en-US" sz="2400" smtClean="0">
                <a:cs typeface="Times New Roman" pitchFamily="18" charset="0"/>
              </a:rPr>
              <a:t> in the cell cycle, these are built in stop signals, check the status of the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Which is most important?</a:t>
            </a:r>
            <a:r>
              <a:rPr lang="en-US" sz="2400" smtClean="0"/>
              <a:t> </a:t>
            </a:r>
          </a:p>
        </p:txBody>
      </p:sp>
      <p:pic>
        <p:nvPicPr>
          <p:cNvPr id="16390" name="Picture 7" descr="12_14MechAnalogyCellCyc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800" y="2514600"/>
            <a:ext cx="490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49F48-7EC6-48BA-ADE7-09B3AD0907FE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C839A-B653-4DAA-80DC-8855E3CDCFF2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4495800" cy="5826125"/>
          </a:xfrm>
        </p:spPr>
        <p:txBody>
          <a:bodyPr/>
          <a:lstStyle/>
          <a:p>
            <a:pPr eaLnBrk="1" hangingPunct="1"/>
            <a:r>
              <a:rPr lang="en-US" sz="2600" u="sng" smtClean="0">
                <a:cs typeface="Times New Roman" pitchFamily="18" charset="0"/>
              </a:rPr>
              <a:t>protein kinases</a:t>
            </a:r>
            <a:r>
              <a:rPr lang="en-US" sz="2600" smtClean="0">
                <a:cs typeface="Times New Roman" pitchFamily="18" charset="0"/>
              </a:rPr>
              <a:t> – enzymes that add a phosphate from ATP to a protein→ causes </a:t>
            </a:r>
            <a:r>
              <a:rPr lang="en-US" sz="2600" u="sng" smtClean="0">
                <a:cs typeface="Times New Roman" pitchFamily="18" charset="0"/>
              </a:rPr>
              <a:t>phosphorylation</a:t>
            </a:r>
            <a:r>
              <a:rPr lang="en-US" sz="2600" smtClean="0">
                <a:cs typeface="Times New Roman" pitchFamily="18" charset="0"/>
              </a:rPr>
              <a:t> → causes a change in shape of a protein</a:t>
            </a:r>
          </a:p>
          <a:p>
            <a:pPr eaLnBrk="1" hangingPunct="1"/>
            <a:r>
              <a:rPr lang="en-US" sz="2600" smtClean="0">
                <a:cs typeface="Times New Roman" pitchFamily="18" charset="0"/>
              </a:rPr>
              <a:t>→ kinases must be attached to a </a:t>
            </a:r>
            <a:r>
              <a:rPr lang="en-US" sz="2600" u="sng" smtClean="0">
                <a:cs typeface="Times New Roman" pitchFamily="18" charset="0"/>
              </a:rPr>
              <a:t>cyclin</a:t>
            </a:r>
            <a:r>
              <a:rPr lang="en-US" sz="2600" smtClean="0">
                <a:cs typeface="Times New Roman" pitchFamily="18" charset="0"/>
              </a:rPr>
              <a:t> protein</a:t>
            </a:r>
          </a:p>
          <a:p>
            <a:pPr eaLnBrk="1" hangingPunct="1"/>
            <a:r>
              <a:rPr lang="en-US" sz="2600" smtClean="0">
                <a:cs typeface="Times New Roman" pitchFamily="18" charset="0"/>
              </a:rPr>
              <a:t>called cyclin dependent kinases (Cdks) </a:t>
            </a:r>
          </a:p>
          <a:p>
            <a:pPr eaLnBrk="1" hangingPunct="1"/>
            <a:r>
              <a:rPr lang="en-US" sz="2600" smtClean="0">
                <a:cs typeface="Times New Roman" pitchFamily="18" charset="0"/>
              </a:rPr>
              <a:t>concentration of cyclin contols the cycle</a:t>
            </a:r>
            <a:r>
              <a:rPr lang="en-US" sz="2600" smtClean="0"/>
              <a:t> </a:t>
            </a:r>
          </a:p>
        </p:txBody>
      </p:sp>
      <p:pic>
        <p:nvPicPr>
          <p:cNvPr id="17413" name="Picture 6" descr="12_17-G2Checkpoint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65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2A9ADD-9C2C-41D1-8699-D9CB10AD6E38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E00F2-D15B-4328-A600-4C25F815B5F3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5188"/>
          </a:xfrm>
        </p:spPr>
        <p:txBody>
          <a:bodyPr/>
          <a:lstStyle/>
          <a:p>
            <a:pPr eaLnBrk="1" hangingPunct="1"/>
            <a:r>
              <a:rPr lang="en-US" b="1" u="sng" smtClean="0">
                <a:latin typeface="Times New Roman" pitchFamily="18" charset="0"/>
              </a:rPr>
              <a:t>Types of signals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243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a)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smtClean="0">
                <a:cs typeface="Times New Roman" pitchFamily="18" charset="0"/>
              </a:rPr>
              <a:t>Intracellular control signals</a:t>
            </a:r>
            <a:endParaRPr lang="en-US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b) </a:t>
            </a:r>
            <a:r>
              <a:rPr lang="en-US" sz="2400" u="sng" smtClean="0">
                <a:cs typeface="Times New Roman" pitchFamily="18" charset="0"/>
              </a:rPr>
              <a:t>External signals</a:t>
            </a:r>
            <a:endParaRPr lang="en-US" sz="2400" smtClean="0">
              <a:cs typeface="Times New Roman" pitchFamily="18" charset="0"/>
            </a:endParaRPr>
          </a:p>
          <a:p>
            <a:pPr eaLnBrk="1" hangingPunct="1"/>
            <a:r>
              <a:rPr lang="en-US" sz="2400" u="sng" smtClean="0">
                <a:cs typeface="Times New Roman" pitchFamily="18" charset="0"/>
              </a:rPr>
              <a:t>chemical</a:t>
            </a:r>
            <a:r>
              <a:rPr lang="en-US" sz="2400" smtClean="0">
                <a:cs typeface="Times New Roman" pitchFamily="18" charset="0"/>
              </a:rPr>
              <a:t>- ex. quantity of </a:t>
            </a:r>
            <a:r>
              <a:rPr lang="en-US" sz="2400" u="sng" smtClean="0">
                <a:cs typeface="Times New Roman" pitchFamily="18" charset="0"/>
              </a:rPr>
              <a:t>growth factors</a:t>
            </a:r>
            <a:r>
              <a:rPr lang="en-US" sz="2400" smtClean="0">
                <a:cs typeface="Times New Roman" pitchFamily="18" charset="0"/>
              </a:rPr>
              <a:t> stimulate cells to divide</a:t>
            </a:r>
          </a:p>
          <a:p>
            <a:pPr eaLnBrk="1" hangingPunct="1"/>
            <a:r>
              <a:rPr lang="en-US" sz="2400" u="sng" smtClean="0">
                <a:cs typeface="Times New Roman" pitchFamily="18" charset="0"/>
              </a:rPr>
              <a:t>physical</a:t>
            </a:r>
            <a:r>
              <a:rPr lang="en-US" sz="2400" smtClean="0">
                <a:cs typeface="Times New Roman" pitchFamily="18" charset="0"/>
              </a:rPr>
              <a:t> – contact, ex. Density dependent, stop growing on contact (also anchorage dependent)</a:t>
            </a:r>
            <a:r>
              <a:rPr lang="en-US" smtClean="0"/>
              <a:t> </a:t>
            </a:r>
          </a:p>
        </p:txBody>
      </p:sp>
      <p:pic>
        <p:nvPicPr>
          <p:cNvPr id="18438" name="Picture 7" descr="12_19CellDivInhibition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41725"/>
            <a:ext cx="5403850" cy="321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86AF6A-6065-4795-AB2F-C1FC37CFDCB4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2FCF8-AE98-4946-9974-8E523147776E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Cancer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= uncontrolled cell growth, chemical and physical controls do not work, nonfunctional, </a:t>
            </a:r>
            <a:r>
              <a:rPr lang="en-US" smtClean="0">
                <a:cs typeface="Times New Roman" pitchFamily="18" charset="0"/>
                <a:hlinkClick r:id="rId2"/>
              </a:rPr>
              <a:t>cancer cam</a:t>
            </a:r>
            <a:endParaRPr lang="en-US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cs typeface="Times New Roman" pitchFamily="18" charset="0"/>
              </a:rPr>
              <a:t>Tumor</a:t>
            </a:r>
            <a:r>
              <a:rPr lang="en-US" smtClean="0">
                <a:cs typeface="Times New Roman" pitchFamily="18" charset="0"/>
              </a:rPr>
              <a:t> – mass of abnormal cells 	</a:t>
            </a:r>
            <a:endParaRPr lang="en-US" smtClean="0"/>
          </a:p>
        </p:txBody>
      </p:sp>
      <p:pic>
        <p:nvPicPr>
          <p:cNvPr id="19462" name="Picture 7" descr="12_20MalignantTumor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4975"/>
            <a:ext cx="85407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93C1CE-8B17-4431-82FF-5EAF28D45096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3178D-16EF-461F-BEBA-E51222A641D7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30725"/>
          </a:xfrm>
        </p:spPr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Benign</a:t>
            </a:r>
            <a:r>
              <a:rPr lang="en-US" smtClean="0">
                <a:cs typeface="Times New Roman" pitchFamily="18" charset="0"/>
              </a:rPr>
              <a:t> – does not spread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u="sng" smtClean="0">
                <a:cs typeface="Times New Roman" pitchFamily="18" charset="0"/>
              </a:rPr>
              <a:t>Malignant</a:t>
            </a:r>
            <a:r>
              <a:rPr lang="en-US" smtClean="0">
                <a:cs typeface="Times New Roman" pitchFamily="18" charset="0"/>
              </a:rPr>
              <a:t> – spreads, impairs function of organ(s)</a:t>
            </a:r>
          </a:p>
          <a:p>
            <a:pPr eaLnBrk="1" hangingPunct="1"/>
            <a:endParaRPr lang="en-US" u="sng" smtClean="0">
              <a:cs typeface="Times New Roman" pitchFamily="18" charset="0"/>
            </a:endParaRPr>
          </a:p>
          <a:p>
            <a:pPr eaLnBrk="1" hangingPunct="1"/>
            <a:r>
              <a:rPr lang="en-US" u="sng" smtClean="0">
                <a:cs typeface="Times New Roman" pitchFamily="18" charset="0"/>
              </a:rPr>
              <a:t>Metastasis</a:t>
            </a:r>
            <a:r>
              <a:rPr lang="en-US" smtClean="0">
                <a:cs typeface="Times New Roman" pitchFamily="18" charset="0"/>
              </a:rPr>
              <a:t> – spreads to other parts of the body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Quiz</a:t>
            </a:r>
          </a:p>
        </p:txBody>
      </p:sp>
      <p:pic>
        <p:nvPicPr>
          <p:cNvPr id="21507" name="Content Placeholder 5" descr="12_UN02SQQ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8382000" cy="548957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001DE6-3F2E-4B61-AE8D-A5CAE64BB053}" type="datetime1">
              <a:rPr lang="en-US" smtClean="0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BD1C5-E807-4B50-8740-45E8BBAD4BC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250835-A04D-4D42-A1D7-4224DF6AD1A7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36402-5A2E-46AF-91A6-C5AA14A8DC58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 13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Meiosis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165F5-B888-4955-B0EE-1886BCDCA022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02E99-37BC-4F85-B507-D1F7847BF6BB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Cell division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 smtClean="0">
                <a:cs typeface="Times New Roman" pitchFamily="18" charset="0"/>
              </a:rPr>
              <a:t>Why?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cells divide to make identical copies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functions in reproduction, growth and repair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makes a copy of a cell’s DNA or genome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1F9C1A-476F-466B-9BC5-3B105C9D86F2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541B2-A851-42F9-9624-4E7BB4FBFAF8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/>
            <a:r>
              <a:rPr lang="en-US" sz="2600" u="sng" smtClean="0">
                <a:cs typeface="Times New Roman" pitchFamily="18" charset="0"/>
              </a:rPr>
              <a:t>Heredity</a:t>
            </a:r>
            <a:r>
              <a:rPr lang="en-US" sz="2600" smtClean="0">
                <a:cs typeface="Times New Roman" pitchFamily="18" charset="0"/>
              </a:rPr>
              <a:t> - pass biological traits to the next generation</a:t>
            </a:r>
          </a:p>
          <a:p>
            <a:pPr eaLnBrk="1" hangingPunct="1"/>
            <a:r>
              <a:rPr lang="en-US" sz="2600" u="sng" smtClean="0">
                <a:cs typeface="Times New Roman" pitchFamily="18" charset="0"/>
              </a:rPr>
              <a:t>Variation</a:t>
            </a:r>
            <a:r>
              <a:rPr lang="en-US" sz="2600" smtClean="0">
                <a:cs typeface="Times New Roman" pitchFamily="18" charset="0"/>
              </a:rPr>
              <a:t>- inherited differences between species</a:t>
            </a:r>
          </a:p>
          <a:p>
            <a:pPr eaLnBrk="1" hangingPunct="1"/>
            <a:r>
              <a:rPr lang="en-US" sz="2600" u="sng" smtClean="0">
                <a:cs typeface="Times New Roman" pitchFamily="18" charset="0"/>
              </a:rPr>
              <a:t>Genetics</a:t>
            </a:r>
            <a:r>
              <a:rPr lang="en-US" sz="2600" smtClean="0">
                <a:cs typeface="Times New Roman" pitchFamily="18" charset="0"/>
              </a:rPr>
              <a:t> - study of heredity and variation</a:t>
            </a:r>
          </a:p>
          <a:p>
            <a:pPr eaLnBrk="1" hangingPunct="1"/>
            <a:endParaRPr lang="en-US" sz="2600" smtClean="0">
              <a:cs typeface="Times New Roman" pitchFamily="18" charset="0"/>
            </a:endParaRPr>
          </a:p>
          <a:p>
            <a:pPr eaLnBrk="1" hangingPunct="1"/>
            <a:r>
              <a:rPr lang="en-US" sz="2600" u="sng" smtClean="0">
                <a:cs typeface="Times New Roman" pitchFamily="18" charset="0"/>
              </a:rPr>
              <a:t>Asexual reproduction</a:t>
            </a:r>
            <a:r>
              <a:rPr lang="en-US" sz="2600" smtClean="0">
                <a:cs typeface="Times New Roman" pitchFamily="18" charset="0"/>
              </a:rPr>
              <a:t> – no sex, </a:t>
            </a:r>
            <a:r>
              <a:rPr lang="en-US" sz="2600" u="sng" smtClean="0">
                <a:cs typeface="Times New Roman" pitchFamily="18" charset="0"/>
              </a:rPr>
              <a:t>binary fission</a:t>
            </a:r>
            <a:r>
              <a:rPr lang="en-US" sz="2600" smtClean="0">
                <a:cs typeface="Times New Roman" pitchFamily="18" charset="0"/>
              </a:rPr>
              <a:t>, little variation</a:t>
            </a:r>
          </a:p>
          <a:p>
            <a:pPr eaLnBrk="1" hangingPunct="1"/>
            <a:r>
              <a:rPr lang="en-US" sz="2600" u="sng" smtClean="0"/>
              <a:t>Sexual reproduction</a:t>
            </a:r>
            <a:r>
              <a:rPr lang="en-US" sz="2600" smtClean="0"/>
              <a:t> - adds variation, 2 parents, 1/2 genes from each, </a:t>
            </a:r>
            <a:r>
              <a:rPr lang="en-US" sz="2600" smtClean="0">
                <a:hlinkClick r:id="rId2"/>
              </a:rPr>
              <a:t>movie</a:t>
            </a:r>
            <a:endParaRPr lang="en-US" sz="2600" smtClean="0"/>
          </a:p>
          <a:p>
            <a:pPr eaLnBrk="1" hangingPunct="1"/>
            <a:r>
              <a:rPr lang="en-US" sz="2600" smtClean="0"/>
              <a:t>     </a:t>
            </a:r>
            <a:r>
              <a:rPr lang="en-US" sz="2600" u="sng" smtClean="0"/>
              <a:t>somatic cell</a:t>
            </a:r>
            <a:r>
              <a:rPr lang="en-US" sz="2600" smtClean="0"/>
              <a:t>= </a:t>
            </a:r>
            <a:r>
              <a:rPr lang="en-US" sz="2600" u="sng" smtClean="0"/>
              <a:t>autosome</a:t>
            </a:r>
            <a:r>
              <a:rPr lang="en-US" sz="2600" smtClean="0"/>
              <a:t>= non-sex cell humans 	have 22 pairs, diploid (2n), humans 2n=46</a:t>
            </a:r>
          </a:p>
          <a:p>
            <a:pPr eaLnBrk="1" hangingPunct="1"/>
            <a:r>
              <a:rPr lang="en-US" sz="2600" smtClean="0"/>
              <a:t>     </a:t>
            </a:r>
            <a:r>
              <a:rPr lang="en-US" sz="2600" u="sng" smtClean="0"/>
              <a:t>gamete</a:t>
            </a:r>
            <a:r>
              <a:rPr lang="en-US" sz="2600" smtClean="0"/>
              <a:t> - sex cell, haploid (n), 1 pair, humans 	n=?</a:t>
            </a:r>
            <a:endParaRPr lang="en-US" sz="26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6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081DF8-A407-402A-B383-9119397523F3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16ECA-A667-4D5B-8171-BCB1FF74678B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4495800" cy="582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cs typeface="Times New Roman" pitchFamily="18" charset="0"/>
              </a:rPr>
              <a:t>Homologous chromosomes</a:t>
            </a:r>
            <a:r>
              <a:rPr lang="en-US" sz="2400" smtClean="0">
                <a:cs typeface="Times New Roman" pitchFamily="18" charset="0"/>
              </a:rPr>
              <a:t> - pair of chromosomes of same size with same         </a:t>
            </a:r>
            <a:r>
              <a:rPr lang="en-US" sz="2400" u="sng" smtClean="0">
                <a:cs typeface="Times New Roman" pitchFamily="18" charset="0"/>
              </a:rPr>
              <a:t>loci</a:t>
            </a:r>
            <a:r>
              <a:rPr lang="en-US" sz="2400" smtClean="0">
                <a:cs typeface="Times New Roman" pitchFamily="18" charset="0"/>
              </a:rPr>
              <a:t> (location of gene) (except X, Y)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1 of each homologous chromosome is inherited from each parent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cs typeface="Times New Roman" pitchFamily="18" charset="0"/>
              </a:rPr>
              <a:t>Karyotype</a:t>
            </a:r>
            <a:r>
              <a:rPr lang="en-US" sz="2400" smtClean="0">
                <a:cs typeface="Times New Roman" pitchFamily="18" charset="0"/>
              </a:rPr>
              <a:t>- display of all one's chromosomes, p.250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chromosomes are lined up from biggest to shortest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4581" name="Picture 6" descr="13_03-KaryotypePrep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613" y="0"/>
            <a:ext cx="4243387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A8484EE-7F5D-48B4-9175-2AFC15020F5A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DAF68-B73C-4219-8A27-CDA0C2E3D959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Fertilization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= union of 2 gametes to form a </a:t>
            </a:r>
            <a:r>
              <a:rPr lang="en-US" u="sng" smtClean="0">
                <a:cs typeface="Times New Roman" pitchFamily="18" charset="0"/>
              </a:rPr>
              <a:t>zygote</a:t>
            </a:r>
            <a:r>
              <a:rPr lang="en-US" smtClean="0">
                <a:cs typeface="Times New Roman" pitchFamily="18" charset="0"/>
              </a:rPr>
              <a:t> (2n)</a:t>
            </a:r>
          </a:p>
          <a:p>
            <a:pPr eaLnBrk="1" hangingPunct="1"/>
            <a:r>
              <a:rPr lang="en-US" u="sng" smtClean="0">
                <a:cs typeface="Times New Roman" pitchFamily="18" charset="0"/>
              </a:rPr>
              <a:t>gametes</a:t>
            </a:r>
            <a:r>
              <a:rPr lang="en-US" smtClean="0">
                <a:cs typeface="Times New Roman" pitchFamily="18" charset="0"/>
              </a:rPr>
              <a:t> = cells made by meiosis, made in ovaries/testes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not all organisms use meiosis, ex. Bacteria, fungi use mitosis with haploid organisms and meiosis with diploid organisms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   - plants have alt. of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A038CE-AD86-4A5F-B0E7-9FDB1571DEF5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5B245-45E2-4FA6-9671-F71F22BC545A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Meiosis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2672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2-stage type of cell division that results in haploid sex cells, reduces chromosome number in half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similar to mitosis, but 2 stages, ½ the chromosomes, 4 cells made (not 2), cells not identical, *p.254-255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- so… which came 1</a:t>
            </a:r>
            <a:r>
              <a:rPr lang="en-US" sz="2400" baseline="30000" smtClean="0">
                <a:cs typeface="Times New Roman" pitchFamily="18" charset="0"/>
              </a:rPr>
              <a:t>st</a:t>
            </a:r>
            <a:r>
              <a:rPr lang="en-US" sz="2400" smtClean="0">
                <a:cs typeface="Times New Roman" pitchFamily="18" charset="0"/>
              </a:rPr>
              <a:t> and which is of more value?</a:t>
            </a:r>
            <a:r>
              <a:rPr lang="en-US" smtClean="0"/>
              <a:t> </a:t>
            </a:r>
          </a:p>
        </p:txBody>
      </p:sp>
      <p:pic>
        <p:nvPicPr>
          <p:cNvPr id="26630" name="Picture 7" descr="13_07MeiosisOverview_3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48615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9FC813-10A4-41C8-BB13-7B13A1BC4444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42265-5236-45D2-84E1-7514DEDB225B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27652" name="Picture 5" descr="13_08aMeiosisl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835025"/>
            <a:ext cx="85471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098690-1701-4DCD-AB6B-580800923760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ACEAA-5092-4FCB-B8AE-2BF027A585BF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28676" name="Picture 5" descr="13_08dMeiosisII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471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Content Placeholder 5" descr="13_08-Meiosis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09800"/>
            <a:ext cx="8709025" cy="29940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001DE6-3F2E-4B61-AE8D-A5CAE64BB053}" type="datetime1">
              <a:rPr lang="en-US" smtClean="0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35896-EC1D-41F3-BFF2-C93CFB020CE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76CCE4-A9F2-42D1-B539-2AFC6E5BDDD3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6193E-E414-4AC1-9BBF-526B1AF9A469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295400" cy="712788"/>
          </a:xfrm>
        </p:spPr>
        <p:txBody>
          <a:bodyPr/>
          <a:lstStyle/>
          <a:p>
            <a:pPr algn="ctr" eaLnBrk="1" hangingPunct="1"/>
            <a:r>
              <a:rPr lang="en-US" sz="3800" u="sng" smtClean="0">
                <a:cs typeface="Times New Roman" pitchFamily="18" charset="0"/>
              </a:rPr>
              <a:t>Steps</a:t>
            </a:r>
            <a:r>
              <a:rPr lang="en-US" sz="3800" smtClean="0"/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472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cs typeface="Times New Roman" pitchFamily="18" charset="0"/>
              </a:rPr>
              <a:t>Interphase 1</a:t>
            </a:r>
            <a:r>
              <a:rPr lang="en-US" sz="2400" smtClean="0">
                <a:cs typeface="Times New Roman" pitchFamily="18" charset="0"/>
              </a:rPr>
              <a:t>- chromosomes replicate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cs typeface="Times New Roman" pitchFamily="18" charset="0"/>
              </a:rPr>
              <a:t>Meiosis 1</a:t>
            </a:r>
            <a:r>
              <a:rPr lang="en-US" sz="2400" smtClean="0">
                <a:cs typeface="Times New Roman" pitchFamily="18" charset="0"/>
              </a:rPr>
              <a:t> – like mitosis, chromosomes separate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cs typeface="Times New Roman" pitchFamily="18" charset="0"/>
              </a:rPr>
              <a:t>Prophase 1</a:t>
            </a:r>
            <a:r>
              <a:rPr lang="en-US" sz="2400" smtClean="0">
                <a:cs typeface="Times New Roman" pitchFamily="18" charset="0"/>
              </a:rPr>
              <a:t>- </a:t>
            </a:r>
            <a:r>
              <a:rPr lang="en-US" sz="2400" u="sng" smtClean="0">
                <a:cs typeface="Times New Roman" pitchFamily="18" charset="0"/>
              </a:rPr>
              <a:t>synapse</a:t>
            </a:r>
            <a:r>
              <a:rPr lang="en-US" sz="2400" smtClean="0">
                <a:cs typeface="Times New Roman" pitchFamily="18" charset="0"/>
              </a:rPr>
              <a:t> occurs = homologous c’somes come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cs typeface="Times New Roman" pitchFamily="18" charset="0"/>
              </a:rPr>
              <a:t>tetrad</a:t>
            </a:r>
            <a:r>
              <a:rPr lang="en-US" sz="2400" smtClean="0">
                <a:cs typeface="Times New Roman" pitchFamily="18" charset="0"/>
              </a:rPr>
              <a:t> forms - complex of 4 	chromosomes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cs typeface="Times New Roman" pitchFamily="18" charset="0"/>
              </a:rPr>
              <a:t>crossing over</a:t>
            </a:r>
            <a:r>
              <a:rPr lang="en-US" sz="2400" smtClean="0">
                <a:cs typeface="Times New Roman" pitchFamily="18" charset="0"/>
              </a:rPr>
              <a:t> = exchange of 	information between 	homologous c’somes 	(nonsister chromatids) (linked by chiasmata), p.257</a:t>
            </a:r>
            <a:r>
              <a:rPr lang="en-US" sz="2400" smtClean="0"/>
              <a:t> </a:t>
            </a:r>
          </a:p>
        </p:txBody>
      </p:sp>
      <p:pic>
        <p:nvPicPr>
          <p:cNvPr id="30726" name="Picture 7" descr="13_12CrossingOver_5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35EA9C-A2E7-43DF-B88F-63E98759E07D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D0AB5-0802-4C8B-90B4-757FC6145069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u="sng" smtClean="0">
                <a:cs typeface="Times New Roman" pitchFamily="18" charset="0"/>
              </a:rPr>
              <a:t>Metaphase 1</a:t>
            </a:r>
            <a:r>
              <a:rPr lang="en-US" sz="2200" smtClean="0">
                <a:cs typeface="Times New Roman" pitchFamily="18" charset="0"/>
              </a:rPr>
              <a:t> - tetrads line up at equator, differing possibilities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>
                <a:cs typeface="Times New Roman" pitchFamily="18" charset="0"/>
              </a:rPr>
              <a:t>Anaphase 1</a:t>
            </a:r>
            <a:r>
              <a:rPr lang="en-US" sz="2200" smtClean="0">
                <a:cs typeface="Times New Roman" pitchFamily="18" charset="0"/>
              </a:rPr>
              <a:t>- homologues separate and move toward opposite poles, sister chromatids remain attached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>
                <a:cs typeface="Times New Roman" pitchFamily="18" charset="0"/>
              </a:rPr>
              <a:t>Telophase 1</a:t>
            </a:r>
            <a:r>
              <a:rPr lang="en-US" sz="2200" smtClean="0">
                <a:cs typeface="Times New Roman" pitchFamily="18" charset="0"/>
              </a:rPr>
              <a:t>- spindle gone, ne reforms, cell pinches in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>
                <a:cs typeface="Times New Roman" pitchFamily="18" charset="0"/>
              </a:rPr>
              <a:t>Cytokinesis</a:t>
            </a:r>
            <a:r>
              <a:rPr lang="en-US" sz="2200" smtClean="0">
                <a:cs typeface="Times New Roman" pitchFamily="18" charset="0"/>
              </a:rPr>
              <a:t> - cell divides, each cell is haploid (with 2 sister c’tids)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>
                <a:cs typeface="Times New Roman" pitchFamily="18" charset="0"/>
              </a:rPr>
              <a:t>Interkinesis</a:t>
            </a:r>
            <a:r>
              <a:rPr lang="en-US" sz="2200" smtClean="0">
                <a:cs typeface="Times New Roman" pitchFamily="18" charset="0"/>
              </a:rPr>
              <a:t> - stage in between, no interphase, so no doubling</a:t>
            </a:r>
            <a:r>
              <a:rPr lang="en-US" sz="2200" smtClean="0"/>
              <a:t> </a:t>
            </a:r>
          </a:p>
        </p:txBody>
      </p:sp>
      <p:pic>
        <p:nvPicPr>
          <p:cNvPr id="31749" name="Picture 6" descr="13_11IndependentAssort_3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467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3D87CA-670B-471B-9B2D-88534A1CF9C6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991B-6A81-46C2-B602-38C6A5D5E57B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 dirty="0" smtClean="0">
                <a:cs typeface="Times New Roman" pitchFamily="18" charset="0"/>
              </a:rPr>
              <a:t>Meiosis 2</a:t>
            </a:r>
            <a:r>
              <a:rPr lang="en-US" dirty="0" smtClean="0">
                <a:cs typeface="Times New Roman" pitchFamily="18" charset="0"/>
              </a:rPr>
              <a:t>- (just like mitosis)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but, get 4 cells that are haploid (n) and are not identical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2"/>
              </a:rPr>
              <a:t>movie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B15B32-33EF-4C2B-AE23-31866FFA6E44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A975-819C-4BB4-9BCE-A4F31878B6E0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4114800" cy="5902325"/>
          </a:xfrm>
        </p:spPr>
        <p:txBody>
          <a:bodyPr/>
          <a:lstStyle/>
          <a:p>
            <a:pPr eaLnBrk="1" hangingPunct="1"/>
            <a:r>
              <a:rPr lang="en-US" sz="2400" u="sng" smtClean="0">
                <a:cs typeface="Times New Roman" pitchFamily="18" charset="0"/>
              </a:rPr>
              <a:t>Genome</a:t>
            </a:r>
            <a:r>
              <a:rPr lang="en-US" sz="2400" smtClean="0">
                <a:cs typeface="Times New Roman" pitchFamily="18" charset="0"/>
              </a:rPr>
              <a:t>= all the genes and chromosomes of an organism</a:t>
            </a:r>
          </a:p>
          <a:p>
            <a:pPr eaLnBrk="1" hangingPunct="1"/>
            <a:r>
              <a:rPr lang="en-US" sz="2400" u="sng" smtClean="0">
                <a:cs typeface="Times New Roman" pitchFamily="18" charset="0"/>
              </a:rPr>
              <a:t>Gene</a:t>
            </a:r>
            <a:r>
              <a:rPr lang="en-US" sz="2400" smtClean="0">
                <a:cs typeface="Times New Roman" pitchFamily="18" charset="0"/>
              </a:rPr>
              <a:t> – piece of DNA that codes for a protein </a:t>
            </a:r>
          </a:p>
          <a:p>
            <a:pPr eaLnBrk="1" hangingPunct="1"/>
            <a:r>
              <a:rPr lang="en-US" sz="2400" u="sng" smtClean="0">
                <a:cs typeface="Times New Roman" pitchFamily="18" charset="0"/>
              </a:rPr>
              <a:t>Chromosome</a:t>
            </a:r>
            <a:r>
              <a:rPr lang="en-US" sz="2400" smtClean="0">
                <a:cs typeface="Times New Roman" pitchFamily="18" charset="0"/>
              </a:rPr>
              <a:t> = packaged DNA</a:t>
            </a:r>
          </a:p>
          <a:p>
            <a:pPr eaLnBrk="1" hangingPunct="1"/>
            <a:r>
              <a:rPr lang="en-US" sz="2400" u="sng" smtClean="0">
                <a:cs typeface="Times New Roman" pitchFamily="18" charset="0"/>
              </a:rPr>
              <a:t>Chromatin=</a:t>
            </a:r>
            <a:r>
              <a:rPr lang="en-US" sz="2400" smtClean="0">
                <a:cs typeface="Times New Roman" pitchFamily="18" charset="0"/>
              </a:rPr>
              <a:t> supercoiled DNA/protein complex </a:t>
            </a:r>
          </a:p>
          <a:p>
            <a:pPr eaLnBrk="1" hangingPunct="1"/>
            <a:r>
              <a:rPr lang="en-US" sz="2400" u="sng" smtClean="0">
                <a:cs typeface="Times New Roman" pitchFamily="18" charset="0"/>
              </a:rPr>
              <a:t>Sister chromatid</a:t>
            </a:r>
            <a:r>
              <a:rPr lang="en-US" sz="2400" smtClean="0">
                <a:cs typeface="Times New Roman" pitchFamily="18" charset="0"/>
              </a:rPr>
              <a:t> = identical chromosome connected at the </a:t>
            </a:r>
            <a:r>
              <a:rPr lang="en-US" sz="2400" u="sng" smtClean="0">
                <a:cs typeface="Times New Roman" pitchFamily="18" charset="0"/>
              </a:rPr>
              <a:t>centromere</a:t>
            </a:r>
            <a:r>
              <a:rPr lang="en-US" sz="2400" smtClean="0">
                <a:cs typeface="Times New Roman" pitchFamily="18" charset="0"/>
              </a:rPr>
              <a:t> (center)</a:t>
            </a:r>
            <a:r>
              <a:rPr lang="en-US" sz="2100" smtClean="0"/>
              <a:t> </a:t>
            </a:r>
          </a:p>
        </p:txBody>
      </p:sp>
      <p:pic>
        <p:nvPicPr>
          <p:cNvPr id="6149" name="Picture 6" descr="12_04ChromosomeDuplicat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B0E7AD-C9EA-4013-8CE6-633E228210D9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44F9A-281D-4DF9-ACDB-27A6826A3D0E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934200" cy="712787"/>
          </a:xfrm>
        </p:spPr>
        <p:txBody>
          <a:bodyPr/>
          <a:lstStyle/>
          <a:p>
            <a:pPr algn="ctr" eaLnBrk="1" hangingPunct="1"/>
            <a:r>
              <a:rPr lang="en-US" sz="3800" u="sng" smtClean="0">
                <a:cs typeface="Times New Roman" pitchFamily="18" charset="0"/>
              </a:rPr>
              <a:t>Mitosis v. Meiosis</a:t>
            </a:r>
            <a:r>
              <a:rPr lang="en-US" sz="3800" smtClean="0">
                <a:cs typeface="Times New Roman" pitchFamily="18" charset="0"/>
              </a:rPr>
              <a:t>, *p257</a:t>
            </a:r>
            <a:endParaRPr lang="en-US" sz="380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1) Meiosis reduces the chromosome number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both contain 1 duplication, but 2 divisions in meiosis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2) Meiosis created variation via crossing over, mitosis = identical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3) Meiosis separates pairs of chromosomes, mitosis separates individual chromosomes</a:t>
            </a:r>
            <a:r>
              <a:rPr lang="en-US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2E5BF6-7F15-44DA-99A3-479551D646EC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04024-203C-4065-BF2E-8A36E9F5D640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4820" name="Picture 5" descr="13_09aMitosisVMeiosi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1938"/>
            <a:ext cx="8193088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Content Placeholder 5" descr="13_09bMitosisVMeiosis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1676400"/>
            <a:ext cx="8191500" cy="393223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001DE6-3F2E-4B61-AE8D-A5CAE64BB053}" type="datetime1">
              <a:rPr lang="en-US" smtClean="0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77857-D1BE-4934-AE2E-463FC828A2E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12DF75-F125-4A58-B5D9-45F009E83923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6B57F-2067-489F-BA34-B610896868E2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cs typeface="Times New Roman" pitchFamily="18" charset="0"/>
              </a:rPr>
              <a:t>Genetic Variation</a:t>
            </a:r>
            <a:r>
              <a:rPr lang="en-US" smtClean="0"/>
              <a:t> 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Independent assortment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 chromosomes assort independently of one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metaphase 1= 50-50 chance you will get a chromosome from mom or dad,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combos of chromosomes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Crossing over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at prophase 1 (p.259), a mix of mom and dads chromosomes can occur and exchange, 2-3 per chromosome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Random fertilization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dif. sperm,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dif. eggs combine, + mutations occur</a:t>
            </a:r>
            <a:r>
              <a:rPr lang="en-US" sz="2800" smtClean="0">
                <a:latin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 fittest survive?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E8C7B9-78C8-4DD1-A120-6A1277B8E48E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DA881-D430-477C-A753-0B64998545A8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209800" y="0"/>
          <a:ext cx="4922838" cy="6858000"/>
        </p:xfrm>
        <a:graphic>
          <a:graphicData uri="http://schemas.openxmlformats.org/presentationml/2006/ole">
            <p:oleObj spid="_x0000_s1026" r:id="rId3" imgW="2371429" imgH="33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240BE1-E60E-41FD-A623-6F1C96E4E7D7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5686-1D07-4B02-8D17-B0957172E12F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3559175" cy="542925"/>
          </a:xfrm>
        </p:spPr>
        <p:txBody>
          <a:bodyPr/>
          <a:lstStyle/>
          <a:p>
            <a:pPr algn="ctr" eaLnBrk="1" hangingPunct="1"/>
            <a:r>
              <a:rPr lang="en-US" sz="4000" b="1" u="sng" smtClean="0">
                <a:cs typeface="Times New Roman" pitchFamily="18" charset="0"/>
              </a:rPr>
              <a:t>Cell Cycle</a:t>
            </a:r>
            <a:r>
              <a:rPr lang="en-US" sz="3800" smtClean="0"/>
              <a:t>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505200"/>
          </a:xfrm>
        </p:spPr>
        <p:txBody>
          <a:bodyPr/>
          <a:lstStyle/>
          <a:p>
            <a:pPr eaLnBrk="1" hangingPunct="1"/>
            <a:r>
              <a:rPr lang="en-US" sz="2600" smtClean="0">
                <a:cs typeface="Times New Roman" pitchFamily="18" charset="0"/>
              </a:rPr>
              <a:t>cycle of growth and division of a cell, makes 2 identical cells, these are </a:t>
            </a:r>
            <a:r>
              <a:rPr lang="en-US" sz="2600" u="sng" smtClean="0">
                <a:cs typeface="Times New Roman" pitchFamily="18" charset="0"/>
              </a:rPr>
              <a:t>somatic</a:t>
            </a:r>
            <a:r>
              <a:rPr lang="en-US" sz="2600" smtClean="0">
                <a:cs typeface="Times New Roman" pitchFamily="18" charset="0"/>
              </a:rPr>
              <a:t> (non sex cells), p231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>
              <a:cs typeface="Times New Roman" pitchFamily="18" charset="0"/>
            </a:endParaRPr>
          </a:p>
        </p:txBody>
      </p:sp>
      <p:pic>
        <p:nvPicPr>
          <p:cNvPr id="7174" name="Picture 7" descr="12_05CellCycl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6029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A48981-EB52-4A43-985C-6D81556085B1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4674B-7611-4A50-A4E9-781F7B6DA7C6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>
                <a:cs typeface="Times New Roman" pitchFamily="18" charset="0"/>
              </a:rPr>
              <a:t>1) </a:t>
            </a:r>
            <a:r>
              <a:rPr lang="en-US" sz="3200" u="sng" smtClean="0">
                <a:cs typeface="Times New Roman" pitchFamily="18" charset="0"/>
              </a:rPr>
              <a:t>Interphase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nondividing stage, 90% of cell cycle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most of cell’s growth occurs here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	</a:t>
            </a:r>
            <a:r>
              <a:rPr lang="en-US" sz="2400" u="sng" smtClean="0">
                <a:cs typeface="Times New Roman" pitchFamily="18" charset="0"/>
              </a:rPr>
              <a:t>4 parts</a:t>
            </a:r>
            <a:endParaRPr lang="en-US" sz="2400" smtClean="0">
              <a:cs typeface="Times New Roman" pitchFamily="18" charset="0"/>
            </a:endParaRPr>
          </a:p>
          <a:p>
            <a:pPr lvl="1" eaLnBrk="1" hangingPunct="1"/>
            <a:r>
              <a:rPr lang="en-US" sz="2400" smtClean="0">
                <a:cs typeface="Times New Roman" pitchFamily="18" charset="0"/>
              </a:rPr>
              <a:t>1) </a:t>
            </a:r>
            <a:r>
              <a:rPr lang="en-US" sz="2400" u="sng" smtClean="0">
                <a:cs typeface="Times New Roman" pitchFamily="18" charset="0"/>
              </a:rPr>
              <a:t>G</a:t>
            </a:r>
            <a:r>
              <a:rPr lang="en-US" sz="2400" u="sng" baseline="-30000" smtClean="0">
                <a:cs typeface="Times New Roman" pitchFamily="18" charset="0"/>
              </a:rPr>
              <a:t>1</a:t>
            </a:r>
            <a:r>
              <a:rPr lang="en-US" sz="2400" u="sng" smtClean="0">
                <a:cs typeface="Times New Roman" pitchFamily="18" charset="0"/>
              </a:rPr>
              <a:t> phase</a:t>
            </a:r>
            <a:r>
              <a:rPr lang="en-US" sz="2400" smtClean="0">
                <a:cs typeface="Times New Roman" pitchFamily="18" charset="0"/>
              </a:rPr>
              <a:t> – gap 1, organelles duplicate*</a:t>
            </a:r>
          </a:p>
          <a:p>
            <a:pPr lvl="1" eaLnBrk="1" hangingPunct="1"/>
            <a:r>
              <a:rPr lang="en-US" sz="2400" smtClean="0">
                <a:cs typeface="Times New Roman" pitchFamily="18" charset="0"/>
              </a:rPr>
              <a:t>2) </a:t>
            </a:r>
            <a:r>
              <a:rPr lang="en-US" sz="2400" u="sng" smtClean="0">
                <a:cs typeface="Times New Roman" pitchFamily="18" charset="0"/>
              </a:rPr>
              <a:t>G</a:t>
            </a:r>
            <a:r>
              <a:rPr lang="en-US" sz="2400" u="sng" baseline="-30000" smtClean="0">
                <a:cs typeface="Times New Roman" pitchFamily="18" charset="0"/>
              </a:rPr>
              <a:t>0</a:t>
            </a:r>
            <a:r>
              <a:rPr lang="en-US" sz="2400" u="sng" smtClean="0">
                <a:cs typeface="Times New Roman" pitchFamily="18" charset="0"/>
              </a:rPr>
              <a:t> phase</a:t>
            </a:r>
            <a:r>
              <a:rPr lang="en-US" sz="2400" smtClean="0">
                <a:cs typeface="Times New Roman" pitchFamily="18" charset="0"/>
              </a:rPr>
              <a:t> – dormant nondividing state</a:t>
            </a:r>
          </a:p>
          <a:p>
            <a:pPr lvl="1" eaLnBrk="1" hangingPunct="1"/>
            <a:r>
              <a:rPr lang="en-US" sz="2400" smtClean="0">
                <a:cs typeface="Times New Roman" pitchFamily="18" charset="0"/>
              </a:rPr>
              <a:t>3) </a:t>
            </a:r>
            <a:r>
              <a:rPr lang="en-US" sz="2400" u="sng" smtClean="0">
                <a:cs typeface="Times New Roman" pitchFamily="18" charset="0"/>
              </a:rPr>
              <a:t>S phase</a:t>
            </a:r>
            <a:r>
              <a:rPr lang="en-US" sz="2400" smtClean="0">
                <a:cs typeface="Times New Roman" pitchFamily="18" charset="0"/>
              </a:rPr>
              <a:t> – synthesis, DNA is copied*</a:t>
            </a:r>
          </a:p>
          <a:p>
            <a:pPr lvl="1" eaLnBrk="1" hangingPunct="1"/>
            <a:r>
              <a:rPr lang="en-US" sz="2400" smtClean="0">
                <a:cs typeface="Times New Roman" pitchFamily="18" charset="0"/>
              </a:rPr>
              <a:t>4) </a:t>
            </a:r>
            <a:r>
              <a:rPr lang="en-US" sz="2400" u="sng" smtClean="0">
                <a:cs typeface="Times New Roman" pitchFamily="18" charset="0"/>
              </a:rPr>
              <a:t>G</a:t>
            </a:r>
            <a:r>
              <a:rPr lang="en-US" sz="2400" u="sng" baseline="-30000" smtClean="0">
                <a:cs typeface="Times New Roman" pitchFamily="18" charset="0"/>
              </a:rPr>
              <a:t>2</a:t>
            </a:r>
            <a:r>
              <a:rPr lang="en-US" sz="2400" u="sng" smtClean="0">
                <a:cs typeface="Times New Roman" pitchFamily="18" charset="0"/>
              </a:rPr>
              <a:t> phase</a:t>
            </a:r>
            <a:r>
              <a:rPr lang="en-US" sz="2400" smtClean="0">
                <a:cs typeface="Times New Roman" pitchFamily="18" charset="0"/>
              </a:rPr>
              <a:t> – completion of growth</a:t>
            </a:r>
          </a:p>
          <a:p>
            <a:pPr lvl="2" eaLnBrk="1" hangingPunct="1"/>
            <a:r>
              <a:rPr lang="en-US" sz="2400" smtClean="0">
                <a:cs typeface="Times New Roman" pitchFamily="18" charset="0"/>
              </a:rPr>
              <a:t>* important checkpoints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34D40F-49B5-419D-ABB8-6E00AC01419F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C531F-42F3-465C-8D44-E31CF6436FDA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2133600" cy="563563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2) </a:t>
            </a:r>
            <a:r>
              <a:rPr lang="en-US" sz="2800" b="1" u="sng" smtClean="0">
                <a:cs typeface="Times New Roman" pitchFamily="18" charset="0"/>
              </a:rPr>
              <a:t>Mitosis</a:t>
            </a:r>
            <a:r>
              <a:rPr lang="en-US" sz="3800" smtClean="0">
                <a:cs typeface="Times New Roman" pitchFamily="18" charset="0"/>
              </a:rPr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2362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division of cell’s nucleus, PPMAT, p.232-233 </a:t>
            </a:r>
            <a:r>
              <a:rPr lang="en-US" sz="240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Prophase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chromatin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condenses into chromosomes,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spindle fiber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forms,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centrosomes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aster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move apart toward the poles, nucleoli disappear</a:t>
            </a:r>
          </a:p>
          <a:p>
            <a:pPr eaLnBrk="1" hangingPunct="1"/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ProMetaphase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- nuclear envelope disappears, microtubules attach to the chromosomes at the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kinetochore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(middle)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8" descr="12_06bMitoticDivision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01963"/>
            <a:ext cx="78406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BEC721-FC78-4EBF-9DAF-D4AF57BE43EA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3C0E-5E7D-4897-8F43-2861EABE289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458200" cy="3048000"/>
          </a:xfrm>
        </p:spPr>
        <p:txBody>
          <a:bodyPr/>
          <a:lstStyle/>
          <a:p>
            <a:pPr eaLnBrk="1" hangingPunct="1"/>
            <a:r>
              <a:rPr lang="en-US" sz="2400" u="sng" dirty="0" smtClean="0">
                <a:cs typeface="Times New Roman" pitchFamily="18" charset="0"/>
              </a:rPr>
              <a:t>Metaphase</a:t>
            </a:r>
            <a:r>
              <a:rPr lang="en-US" sz="2400" dirty="0" smtClean="0">
                <a:cs typeface="Times New Roman" pitchFamily="18" charset="0"/>
              </a:rPr>
              <a:t> - </a:t>
            </a:r>
            <a:r>
              <a:rPr lang="en-US" sz="2400" dirty="0" err="1" smtClean="0">
                <a:cs typeface="Times New Roman" pitchFamily="18" charset="0"/>
              </a:rPr>
              <a:t>centrosomes</a:t>
            </a:r>
            <a:r>
              <a:rPr lang="en-US" sz="2400" dirty="0" smtClean="0">
                <a:cs typeface="Times New Roman" pitchFamily="18" charset="0"/>
              </a:rPr>
              <a:t> are at opposite poles, chromosomes line up at the center or </a:t>
            </a:r>
            <a:r>
              <a:rPr lang="en-US" sz="2400" u="sng" dirty="0" smtClean="0">
                <a:cs typeface="Times New Roman" pitchFamily="18" charset="0"/>
              </a:rPr>
              <a:t>metaphase plate</a:t>
            </a:r>
            <a:endParaRPr lang="en-US" sz="2400" dirty="0" smtClean="0"/>
          </a:p>
          <a:p>
            <a:pPr eaLnBrk="1" hangingPunct="1"/>
            <a:r>
              <a:rPr lang="en-US" sz="2400" u="sng" dirty="0" smtClean="0">
                <a:cs typeface="Times New Roman" pitchFamily="18" charset="0"/>
              </a:rPr>
              <a:t>Anaphase</a:t>
            </a:r>
            <a:r>
              <a:rPr lang="en-US" sz="2400" dirty="0" smtClean="0">
                <a:cs typeface="Times New Roman" pitchFamily="18" charset="0"/>
              </a:rPr>
              <a:t> - paired daughter (identical) </a:t>
            </a:r>
            <a:r>
              <a:rPr lang="en-US" sz="2400" dirty="0" err="1" smtClean="0">
                <a:cs typeface="Times New Roman" pitchFamily="18" charset="0"/>
              </a:rPr>
              <a:t>c’somes</a:t>
            </a:r>
            <a:r>
              <a:rPr lang="en-US" sz="2400" dirty="0" smtClean="0">
                <a:cs typeface="Times New Roman" pitchFamily="18" charset="0"/>
              </a:rPr>
              <a:t> separate and begin to move toward the opposite poles (1 copy to each end)</a:t>
            </a:r>
          </a:p>
          <a:p>
            <a:pPr eaLnBrk="1" hangingPunct="1"/>
            <a:r>
              <a:rPr lang="en-US" sz="2400" u="sng" dirty="0" err="1" smtClean="0">
                <a:cs typeface="Times New Roman" pitchFamily="18" charset="0"/>
              </a:rPr>
              <a:t>Telophase</a:t>
            </a:r>
            <a:r>
              <a:rPr lang="en-US" sz="2400" dirty="0" smtClean="0">
                <a:cs typeface="Times New Roman" pitchFamily="18" charset="0"/>
              </a:rPr>
              <a:t> = nuclear envelope begins to reform, nucleoli reappear, </a:t>
            </a:r>
            <a:r>
              <a:rPr lang="en-US" sz="2400" dirty="0" err="1" smtClean="0">
                <a:cs typeface="Times New Roman" pitchFamily="18" charset="0"/>
              </a:rPr>
              <a:t>c’somes</a:t>
            </a:r>
            <a:r>
              <a:rPr lang="en-US" sz="2400" smtClean="0">
                <a:cs typeface="Times New Roman" pitchFamily="18" charset="0"/>
              </a:rPr>
              <a:t> uncoil = less </a:t>
            </a:r>
            <a:r>
              <a:rPr lang="en-US" sz="2400" dirty="0" smtClean="0">
                <a:cs typeface="Times New Roman" pitchFamily="18" charset="0"/>
              </a:rPr>
              <a:t>condensed, cleavage furrow forms</a:t>
            </a:r>
            <a:r>
              <a:rPr lang="en-US" sz="2400" dirty="0" smtClean="0"/>
              <a:t> </a:t>
            </a:r>
          </a:p>
        </p:txBody>
      </p:sp>
      <p:pic>
        <p:nvPicPr>
          <p:cNvPr id="10245" name="Picture 6" descr="12_06dMitoticDivision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246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0423B6-A2F1-4BAC-BE33-E5B519D333F2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653F-5E1A-4DD2-B166-6A0DEE6927C7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9" name="Picture 5" descr="12_06-MitoticDivision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511300"/>
            <a:ext cx="85471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1000" y="7620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Please see pages 232-233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7E859D-17FA-4D55-ADB5-36FDC42634CC}" type="datetime1">
              <a:rPr lang="en-US"/>
              <a:pPr>
                <a:defRPr/>
              </a:pPr>
              <a:t>12/1/2010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92E42-77C1-456F-9D1A-48EC48463E0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2819400" cy="792163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3) </a:t>
            </a:r>
            <a:r>
              <a:rPr lang="en-US" sz="3200" u="sng" smtClean="0">
                <a:cs typeface="Times New Roman" pitchFamily="18" charset="0"/>
              </a:rPr>
              <a:t>Cytokinesis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 eaLnBrk="1" hangingPunct="1"/>
            <a:r>
              <a:rPr lang="en-US" sz="2100" smtClean="0">
                <a:cs typeface="Times New Roman" pitchFamily="18" charset="0"/>
              </a:rPr>
              <a:t>= division of the cytoplasm</a:t>
            </a:r>
          </a:p>
          <a:p>
            <a:pPr eaLnBrk="1" hangingPunct="1"/>
            <a:r>
              <a:rPr lang="en-US" sz="2100" smtClean="0">
                <a:cs typeface="Times New Roman" pitchFamily="18" charset="0"/>
              </a:rPr>
              <a:t>in a plant, a cell plate is made instead, p.235</a:t>
            </a:r>
            <a:r>
              <a:rPr lang="en-US" sz="2100" smtClean="0"/>
              <a:t> </a:t>
            </a:r>
          </a:p>
          <a:p>
            <a:pPr eaLnBrk="1" hangingPunct="1"/>
            <a:r>
              <a:rPr lang="en-US" sz="2100" smtClean="0">
                <a:hlinkClick r:id="rId2"/>
              </a:rPr>
              <a:t>movie</a:t>
            </a:r>
            <a:endParaRPr lang="en-US" sz="2100" smtClean="0"/>
          </a:p>
        </p:txBody>
      </p:sp>
      <p:pic>
        <p:nvPicPr>
          <p:cNvPr id="12294" name="Picture 7" descr="12_09-Cytokinesis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74676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664</TotalTime>
  <Words>994</Words>
  <Application>Microsoft Office PowerPoint</Application>
  <PresentationFormat>On-screen Show (4:3)</PresentationFormat>
  <Paragraphs>176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Edge</vt:lpstr>
      <vt:lpstr>AP Ch 12 </vt:lpstr>
      <vt:lpstr>Cell division </vt:lpstr>
      <vt:lpstr>Slide 3</vt:lpstr>
      <vt:lpstr>Cell Cycle </vt:lpstr>
      <vt:lpstr>Slide 5</vt:lpstr>
      <vt:lpstr>2) Mitosis </vt:lpstr>
      <vt:lpstr>Slide 7</vt:lpstr>
      <vt:lpstr>Slide 8</vt:lpstr>
      <vt:lpstr>3) Cytokinesis </vt:lpstr>
      <vt:lpstr>Slide 10</vt:lpstr>
      <vt:lpstr>Slide 11</vt:lpstr>
      <vt:lpstr>Slide 12</vt:lpstr>
      <vt:lpstr>Regulation of the Cell Cycle </vt:lpstr>
      <vt:lpstr>Slide 14</vt:lpstr>
      <vt:lpstr>Types of signals</vt:lpstr>
      <vt:lpstr>Cancer</vt:lpstr>
      <vt:lpstr>Slide 17</vt:lpstr>
      <vt:lpstr>Self Quiz</vt:lpstr>
      <vt:lpstr>Ch 13</vt:lpstr>
      <vt:lpstr>Slide 20</vt:lpstr>
      <vt:lpstr>Slide 21</vt:lpstr>
      <vt:lpstr>Fertilization</vt:lpstr>
      <vt:lpstr>Meiosis</vt:lpstr>
      <vt:lpstr>Slide 24</vt:lpstr>
      <vt:lpstr>Slide 25</vt:lpstr>
      <vt:lpstr>Slide 26</vt:lpstr>
      <vt:lpstr>Steps </vt:lpstr>
      <vt:lpstr>Slide 28</vt:lpstr>
      <vt:lpstr>Slide 29</vt:lpstr>
      <vt:lpstr>Mitosis v. Meiosis, *p257</vt:lpstr>
      <vt:lpstr>Slide 31</vt:lpstr>
      <vt:lpstr>Slide 32</vt:lpstr>
      <vt:lpstr>Genetic Variation 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12</dc:title>
  <dc:creator>Rob Ceglie</dc:creator>
  <cp:lastModifiedBy>Vincent Work</cp:lastModifiedBy>
  <cp:revision>39</cp:revision>
  <cp:lastPrinted>1601-01-01T00:00:00Z</cp:lastPrinted>
  <dcterms:created xsi:type="dcterms:W3CDTF">2003-11-08T22:16:16Z</dcterms:created>
  <dcterms:modified xsi:type="dcterms:W3CDTF">2010-12-01T14:17:08Z</dcterms:modified>
</cp:coreProperties>
</file>